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5" r:id="rId10"/>
    <p:sldId id="266" r:id="rId11"/>
    <p:sldId id="267"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91" y="3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3/3/2021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7F652-B016-4E94-8C35-BD0D66B814E2}"/>
              </a:ext>
            </a:extLst>
          </p:cNvPr>
          <p:cNvSpPr>
            <a:spLocks noGrp="1"/>
          </p:cNvSpPr>
          <p:nvPr>
            <p:ph type="ctrTitle"/>
          </p:nvPr>
        </p:nvSpPr>
        <p:spPr/>
        <p:txBody>
          <a:bodyPr/>
          <a:lstStyle/>
          <a:p>
            <a:r>
              <a:rPr lang="en-US" dirty="0"/>
              <a:t>Musicians and Clergy Working Collaboratively</a:t>
            </a:r>
          </a:p>
        </p:txBody>
      </p:sp>
      <p:sp>
        <p:nvSpPr>
          <p:cNvPr id="3" name="Subtitle 2">
            <a:extLst>
              <a:ext uri="{FF2B5EF4-FFF2-40B4-BE49-F238E27FC236}">
                <a16:creationId xmlns:a16="http://schemas.microsoft.com/office/drawing/2014/main" id="{67917983-A0A1-4FB0-B28E-A788DB5F5CAA}"/>
              </a:ext>
            </a:extLst>
          </p:cNvPr>
          <p:cNvSpPr>
            <a:spLocks noGrp="1"/>
          </p:cNvSpPr>
          <p:nvPr>
            <p:ph type="subTitle" idx="1"/>
          </p:nvPr>
        </p:nvSpPr>
        <p:spPr/>
        <p:txBody>
          <a:bodyPr/>
          <a:lstStyle/>
          <a:p>
            <a:r>
              <a:rPr lang="en-US" dirty="0"/>
              <a:t>A Joint Presentation by the American Guild of Organists and Church Music Institute</a:t>
            </a:r>
          </a:p>
          <a:p>
            <a:r>
              <a:rPr lang="en-US" dirty="0"/>
              <a:t>March 15, 2021</a:t>
            </a:r>
          </a:p>
        </p:txBody>
      </p:sp>
    </p:spTree>
    <p:extLst>
      <p:ext uri="{BB962C8B-B14F-4D97-AF65-F5344CB8AC3E}">
        <p14:creationId xmlns:p14="http://schemas.microsoft.com/office/powerpoint/2010/main" val="190115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5CC7D-D7BE-483C-922B-2236A4F61CA2}"/>
              </a:ext>
            </a:extLst>
          </p:cNvPr>
          <p:cNvSpPr>
            <a:spLocks noGrp="1"/>
          </p:cNvSpPr>
          <p:nvPr>
            <p:ph type="title"/>
          </p:nvPr>
        </p:nvSpPr>
        <p:spPr/>
        <p:txBody>
          <a:bodyPr>
            <a:normAutofit/>
          </a:bodyPr>
          <a:lstStyle/>
          <a:p>
            <a:r>
              <a:rPr lang="en-US" dirty="0"/>
              <a:t>2020-2021 cohort</a:t>
            </a:r>
          </a:p>
        </p:txBody>
      </p:sp>
      <p:sp>
        <p:nvSpPr>
          <p:cNvPr id="3" name="Content Placeholder 2">
            <a:extLst>
              <a:ext uri="{FF2B5EF4-FFF2-40B4-BE49-F238E27FC236}">
                <a16:creationId xmlns:a16="http://schemas.microsoft.com/office/drawing/2014/main" id="{71562F81-AE65-412E-9B73-CB452F66C991}"/>
              </a:ext>
            </a:extLst>
          </p:cNvPr>
          <p:cNvSpPr>
            <a:spLocks noGrp="1"/>
          </p:cNvSpPr>
          <p:nvPr>
            <p:ph idx="1"/>
          </p:nvPr>
        </p:nvSpPr>
        <p:spPr/>
        <p:txBody>
          <a:bodyPr>
            <a:normAutofit/>
          </a:bodyPr>
          <a:lstStyle/>
          <a:p>
            <a:r>
              <a:rPr lang="en-US" sz="2400" dirty="0"/>
              <a:t>Rev. Dr. Stuart Baskin (clergy) and Weston Jennings (musician), First Presbyterian Church, Longview, TX</a:t>
            </a:r>
          </a:p>
          <a:p>
            <a:r>
              <a:rPr lang="en-US" sz="2400" dirty="0"/>
              <a:t>Rev. Greg Doll (clergy) and Dwayne Condon (musician), </a:t>
            </a:r>
            <a:r>
              <a:rPr lang="en-US" sz="2400" dirty="0" err="1"/>
              <a:t>Noroton</a:t>
            </a:r>
            <a:r>
              <a:rPr lang="en-US" sz="2400" dirty="0"/>
              <a:t> Presbyterian Church, Darien, CT</a:t>
            </a:r>
          </a:p>
          <a:p>
            <a:r>
              <a:rPr lang="en-US" sz="2400" dirty="0"/>
              <a:t>Rev. Ann </a:t>
            </a:r>
            <a:r>
              <a:rPr lang="en-US" sz="2400" dirty="0" err="1"/>
              <a:t>Scalfaro</a:t>
            </a:r>
            <a:r>
              <a:rPr lang="en-US" sz="2400" dirty="0"/>
              <a:t> (clergy) and Dr. David </a:t>
            </a:r>
            <a:r>
              <a:rPr lang="en-US" sz="2400" dirty="0" err="1"/>
              <a:t>Farwig</a:t>
            </a:r>
            <a:r>
              <a:rPr lang="en-US" sz="2400" dirty="0"/>
              <a:t> (musician), Calvary Baptist Church, Denver, CO </a:t>
            </a:r>
          </a:p>
          <a:p>
            <a:r>
              <a:rPr lang="en-US" sz="2400" dirty="0"/>
              <a:t>Rev. Will Wilson (clergy) and Gala Strunk (musician), First Presbyterian Church, Kilgore, TX - </a:t>
            </a:r>
          </a:p>
          <a:p>
            <a:endParaRPr lang="en-US" dirty="0"/>
          </a:p>
        </p:txBody>
      </p:sp>
    </p:spTree>
    <p:extLst>
      <p:ext uri="{BB962C8B-B14F-4D97-AF65-F5344CB8AC3E}">
        <p14:creationId xmlns:p14="http://schemas.microsoft.com/office/powerpoint/2010/main" val="1950781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14C0D-066B-4395-912E-EE2D067BA286}"/>
              </a:ext>
            </a:extLst>
          </p:cNvPr>
          <p:cNvSpPr>
            <a:spLocks noGrp="1"/>
          </p:cNvSpPr>
          <p:nvPr>
            <p:ph type="title"/>
          </p:nvPr>
        </p:nvSpPr>
        <p:spPr/>
        <p:txBody>
          <a:bodyPr/>
          <a:lstStyle/>
          <a:p>
            <a:r>
              <a:rPr lang="en-US" dirty="0"/>
              <a:t>Common characteristics</a:t>
            </a:r>
          </a:p>
        </p:txBody>
      </p:sp>
      <p:sp>
        <p:nvSpPr>
          <p:cNvPr id="3" name="Content Placeholder 2">
            <a:extLst>
              <a:ext uri="{FF2B5EF4-FFF2-40B4-BE49-F238E27FC236}">
                <a16:creationId xmlns:a16="http://schemas.microsoft.com/office/drawing/2014/main" id="{90DD914A-EFAD-4AC5-948F-29503BC3FA27}"/>
              </a:ext>
            </a:extLst>
          </p:cNvPr>
          <p:cNvSpPr>
            <a:spLocks noGrp="1"/>
          </p:cNvSpPr>
          <p:nvPr>
            <p:ph idx="1"/>
          </p:nvPr>
        </p:nvSpPr>
        <p:spPr/>
        <p:txBody>
          <a:bodyPr>
            <a:normAutofit/>
          </a:bodyPr>
          <a:lstStyle/>
          <a:p>
            <a:r>
              <a:rPr lang="en-US" sz="2800" dirty="0"/>
              <a:t>Well trained in their respective fields of theology and music</a:t>
            </a:r>
          </a:p>
          <a:p>
            <a:r>
              <a:rPr lang="en-US" sz="2800"/>
              <a:t>Curiosity </a:t>
            </a:r>
            <a:r>
              <a:rPr lang="en-US" sz="2800" dirty="0"/>
              <a:t>to delve into interdisciplinary work</a:t>
            </a:r>
          </a:p>
          <a:p>
            <a:r>
              <a:rPr lang="en-US" sz="2800" dirty="0"/>
              <a:t>Committed to helping their congregations worship effectively</a:t>
            </a:r>
          </a:p>
          <a:p>
            <a:r>
              <a:rPr lang="en-US" sz="2800" dirty="0"/>
              <a:t>Servant leaders</a:t>
            </a:r>
          </a:p>
        </p:txBody>
      </p:sp>
    </p:spTree>
    <p:extLst>
      <p:ext uri="{BB962C8B-B14F-4D97-AF65-F5344CB8AC3E}">
        <p14:creationId xmlns:p14="http://schemas.microsoft.com/office/powerpoint/2010/main" val="2680424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314C9-B2E1-4B09-A439-E5CBAA7A710D}"/>
              </a:ext>
            </a:extLst>
          </p:cNvPr>
          <p:cNvSpPr>
            <a:spLocks noGrp="1"/>
          </p:cNvSpPr>
          <p:nvPr>
            <p:ph type="title"/>
          </p:nvPr>
        </p:nvSpPr>
        <p:spPr/>
        <p:txBody>
          <a:bodyPr/>
          <a:lstStyle/>
          <a:p>
            <a:r>
              <a:rPr lang="en-US" dirty="0"/>
              <a:t>Would you Like to participate?	</a:t>
            </a:r>
          </a:p>
        </p:txBody>
      </p:sp>
      <p:sp>
        <p:nvSpPr>
          <p:cNvPr id="3" name="Content Placeholder 2">
            <a:extLst>
              <a:ext uri="{FF2B5EF4-FFF2-40B4-BE49-F238E27FC236}">
                <a16:creationId xmlns:a16="http://schemas.microsoft.com/office/drawing/2014/main" id="{E2882E84-6B62-499A-A3B5-60D7AA3C5B6D}"/>
              </a:ext>
            </a:extLst>
          </p:cNvPr>
          <p:cNvSpPr>
            <a:spLocks noGrp="1"/>
          </p:cNvSpPr>
          <p:nvPr>
            <p:ph idx="1"/>
          </p:nvPr>
        </p:nvSpPr>
        <p:spPr/>
        <p:txBody>
          <a:bodyPr>
            <a:normAutofit/>
          </a:bodyPr>
          <a:lstStyle/>
          <a:p>
            <a:r>
              <a:rPr lang="en-US" sz="2800" dirty="0"/>
              <a:t>For information about the 2022-2023 cohort:  churchmusicinstitute.org</a:t>
            </a:r>
          </a:p>
        </p:txBody>
      </p:sp>
    </p:spTree>
    <p:extLst>
      <p:ext uri="{BB962C8B-B14F-4D97-AF65-F5344CB8AC3E}">
        <p14:creationId xmlns:p14="http://schemas.microsoft.com/office/powerpoint/2010/main" val="920239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70893-AB7B-4B14-9323-6DEDA9DB306A}"/>
              </a:ext>
            </a:extLst>
          </p:cNvPr>
          <p:cNvSpPr>
            <a:spLocks noGrp="1"/>
          </p:cNvSpPr>
          <p:nvPr>
            <p:ph type="title"/>
          </p:nvPr>
        </p:nvSpPr>
        <p:spPr/>
        <p:txBody>
          <a:bodyPr/>
          <a:lstStyle/>
          <a:p>
            <a:r>
              <a:rPr lang="en-US" dirty="0"/>
              <a:t>The Church Music Institute</a:t>
            </a:r>
          </a:p>
        </p:txBody>
      </p:sp>
      <p:sp>
        <p:nvSpPr>
          <p:cNvPr id="3" name="Content Placeholder 2">
            <a:extLst>
              <a:ext uri="{FF2B5EF4-FFF2-40B4-BE49-F238E27FC236}">
                <a16:creationId xmlns:a16="http://schemas.microsoft.com/office/drawing/2014/main" id="{015362A4-4D70-43E6-8C7B-086B3B1098F6}"/>
              </a:ext>
            </a:extLst>
          </p:cNvPr>
          <p:cNvSpPr>
            <a:spLocks noGrp="1"/>
          </p:cNvSpPr>
          <p:nvPr>
            <p:ph idx="1"/>
          </p:nvPr>
        </p:nvSpPr>
        <p:spPr/>
        <p:txBody>
          <a:bodyPr>
            <a:normAutofit/>
          </a:bodyPr>
          <a:lstStyle/>
          <a:p>
            <a:r>
              <a:rPr lang="en-US" sz="2400" dirty="0"/>
              <a:t>The Church Music Institute (CMI) is dedicated to the advancement and stewardship of the best sacred music for the use of worshipping congregations. Using proven practices, CMI trains new generations of clergy, musicians and laypersons for leading worship through workshops, courses and conferences across the country. CMI also houses the most extensive online library of choral and organ music anywhere.</a:t>
            </a:r>
          </a:p>
        </p:txBody>
      </p:sp>
    </p:spTree>
    <p:extLst>
      <p:ext uri="{BB962C8B-B14F-4D97-AF65-F5344CB8AC3E}">
        <p14:creationId xmlns:p14="http://schemas.microsoft.com/office/powerpoint/2010/main" val="2374252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CC9EFF1-7CFC-41C9-9415-D86EEA772834}"/>
              </a:ext>
            </a:extLst>
          </p:cNvPr>
          <p:cNvPicPr>
            <a:picLocks noChangeAspect="1"/>
          </p:cNvPicPr>
          <p:nvPr/>
        </p:nvPicPr>
        <p:blipFill>
          <a:blip r:embed="rId2"/>
          <a:stretch>
            <a:fillRect/>
          </a:stretch>
        </p:blipFill>
        <p:spPr>
          <a:xfrm>
            <a:off x="1471" y="0"/>
            <a:ext cx="12189058" cy="6858000"/>
          </a:xfrm>
          <a:prstGeom prst="rect">
            <a:avLst/>
          </a:prstGeom>
        </p:spPr>
      </p:pic>
    </p:spTree>
    <p:extLst>
      <p:ext uri="{BB962C8B-B14F-4D97-AF65-F5344CB8AC3E}">
        <p14:creationId xmlns:p14="http://schemas.microsoft.com/office/powerpoint/2010/main" val="79533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6CA41-35D6-4276-9F7E-EF186AE36FA4}"/>
              </a:ext>
            </a:extLst>
          </p:cNvPr>
          <p:cNvSpPr>
            <a:spLocks noGrp="1"/>
          </p:cNvSpPr>
          <p:nvPr>
            <p:ph type="title"/>
          </p:nvPr>
        </p:nvSpPr>
        <p:spPr/>
        <p:txBody>
          <a:bodyPr/>
          <a:lstStyle/>
          <a:p>
            <a:r>
              <a:rPr lang="en-US" dirty="0"/>
              <a:t>Clergy/Musician Teams with a congregational representative</a:t>
            </a:r>
          </a:p>
        </p:txBody>
      </p:sp>
      <p:sp>
        <p:nvSpPr>
          <p:cNvPr id="3" name="Content Placeholder 2">
            <a:extLst>
              <a:ext uri="{FF2B5EF4-FFF2-40B4-BE49-F238E27FC236}">
                <a16:creationId xmlns:a16="http://schemas.microsoft.com/office/drawing/2014/main" id="{446E8F22-2471-46B5-928C-04368C8A8E55}"/>
              </a:ext>
            </a:extLst>
          </p:cNvPr>
          <p:cNvSpPr>
            <a:spLocks noGrp="1"/>
          </p:cNvSpPr>
          <p:nvPr>
            <p:ph idx="1"/>
          </p:nvPr>
        </p:nvSpPr>
        <p:spPr/>
        <p:txBody>
          <a:bodyPr>
            <a:normAutofit/>
          </a:bodyPr>
          <a:lstStyle/>
          <a:p>
            <a:r>
              <a:rPr lang="en-US" sz="3600" i="1" dirty="0"/>
              <a:t>A project to inform, energize, and engage congregations and their leaders in a more vital worship life, based in proven practices, using local resources.</a:t>
            </a:r>
          </a:p>
        </p:txBody>
      </p:sp>
    </p:spTree>
    <p:extLst>
      <p:ext uri="{BB962C8B-B14F-4D97-AF65-F5344CB8AC3E}">
        <p14:creationId xmlns:p14="http://schemas.microsoft.com/office/powerpoint/2010/main" val="1528022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78F65-5321-406A-872E-A55A7B68DE75}"/>
              </a:ext>
            </a:extLst>
          </p:cNvPr>
          <p:cNvSpPr>
            <a:spLocks noGrp="1"/>
          </p:cNvSpPr>
          <p:nvPr>
            <p:ph type="title"/>
          </p:nvPr>
        </p:nvSpPr>
        <p:spPr/>
        <p:txBody>
          <a:bodyPr/>
          <a:lstStyle/>
          <a:p>
            <a:r>
              <a:rPr lang="en-US" dirty="0"/>
              <a:t>Peter Marty, Editorial, </a:t>
            </a:r>
            <a:r>
              <a:rPr lang="en-US" i="1" dirty="0"/>
              <a:t>Christian Century</a:t>
            </a:r>
            <a:r>
              <a:rPr lang="en-US" dirty="0"/>
              <a:t>, February 2017</a:t>
            </a:r>
          </a:p>
        </p:txBody>
      </p:sp>
      <p:sp>
        <p:nvSpPr>
          <p:cNvPr id="3" name="Content Placeholder 2">
            <a:extLst>
              <a:ext uri="{FF2B5EF4-FFF2-40B4-BE49-F238E27FC236}">
                <a16:creationId xmlns:a16="http://schemas.microsoft.com/office/drawing/2014/main" id="{059D9C64-8431-4D7E-AC40-957E8CA978CC}"/>
              </a:ext>
            </a:extLst>
          </p:cNvPr>
          <p:cNvSpPr>
            <a:spLocks noGrp="1"/>
          </p:cNvSpPr>
          <p:nvPr>
            <p:ph idx="1"/>
          </p:nvPr>
        </p:nvSpPr>
        <p:spPr/>
        <p:txBody>
          <a:bodyPr>
            <a:normAutofit/>
          </a:bodyPr>
          <a:lstStyle/>
          <a:p>
            <a:r>
              <a:rPr lang="en-US" sz="3200" dirty="0"/>
              <a:t>“The best pastors [in this case, musicians, too] I know are those who possess a desire to learn from others.  They have a teachable spirit, a thirst for growing virtue, and a lifelong eagerness for feedback.”</a:t>
            </a:r>
          </a:p>
        </p:txBody>
      </p:sp>
    </p:spTree>
    <p:extLst>
      <p:ext uri="{BB962C8B-B14F-4D97-AF65-F5344CB8AC3E}">
        <p14:creationId xmlns:p14="http://schemas.microsoft.com/office/powerpoint/2010/main" val="232593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DD6E9-033B-4193-8C41-432FCA05F1F0}"/>
              </a:ext>
            </a:extLst>
          </p:cNvPr>
          <p:cNvSpPr>
            <a:spLocks noGrp="1"/>
          </p:cNvSpPr>
          <p:nvPr>
            <p:ph type="title"/>
          </p:nvPr>
        </p:nvSpPr>
        <p:spPr/>
        <p:txBody>
          <a:bodyPr/>
          <a:lstStyle/>
          <a:p>
            <a:r>
              <a:rPr lang="en-US" dirty="0"/>
              <a:t>The method</a:t>
            </a:r>
          </a:p>
        </p:txBody>
      </p:sp>
      <p:sp>
        <p:nvSpPr>
          <p:cNvPr id="3" name="Content Placeholder 2">
            <a:extLst>
              <a:ext uri="{FF2B5EF4-FFF2-40B4-BE49-F238E27FC236}">
                <a16:creationId xmlns:a16="http://schemas.microsoft.com/office/drawing/2014/main" id="{E5484854-1BD7-464E-91C9-A775C3CEC4A8}"/>
              </a:ext>
            </a:extLst>
          </p:cNvPr>
          <p:cNvSpPr>
            <a:spLocks noGrp="1"/>
          </p:cNvSpPr>
          <p:nvPr>
            <p:ph idx="1"/>
          </p:nvPr>
        </p:nvSpPr>
        <p:spPr/>
        <p:txBody>
          <a:bodyPr>
            <a:normAutofit/>
          </a:bodyPr>
          <a:lstStyle/>
          <a:p>
            <a:r>
              <a:rPr lang="en-US" sz="2400" dirty="0"/>
              <a:t>A Year Long Commitment</a:t>
            </a:r>
          </a:p>
          <a:p>
            <a:r>
              <a:rPr lang="en-US" sz="2400" dirty="0"/>
              <a:t>Bookend courses, “Music in Christian Worship” and “Congregational Song” (graduate credit or audit)</a:t>
            </a:r>
          </a:p>
          <a:p>
            <a:r>
              <a:rPr lang="en-US" sz="2400" dirty="0"/>
              <a:t>Monthly Peer Group Learning Sessions for Clergy/Musician Teams</a:t>
            </a:r>
          </a:p>
          <a:p>
            <a:r>
              <a:rPr lang="en-US" sz="2400" dirty="0"/>
              <a:t>A project, in coordination with their congregational representative, implemented with their congregation</a:t>
            </a:r>
          </a:p>
          <a:p>
            <a:r>
              <a:rPr lang="en-US" sz="2400" dirty="0"/>
              <a:t>Compensation for tuition and grant for project</a:t>
            </a:r>
          </a:p>
        </p:txBody>
      </p:sp>
    </p:spTree>
    <p:extLst>
      <p:ext uri="{BB962C8B-B14F-4D97-AF65-F5344CB8AC3E}">
        <p14:creationId xmlns:p14="http://schemas.microsoft.com/office/powerpoint/2010/main" val="747338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512E1-63FB-453B-AAE4-976BFA3CBE12}"/>
              </a:ext>
            </a:extLst>
          </p:cNvPr>
          <p:cNvSpPr>
            <a:spLocks noGrp="1"/>
          </p:cNvSpPr>
          <p:nvPr>
            <p:ph type="title"/>
          </p:nvPr>
        </p:nvSpPr>
        <p:spPr/>
        <p:txBody>
          <a:bodyPr/>
          <a:lstStyle/>
          <a:p>
            <a:r>
              <a:rPr lang="en-US" dirty="0"/>
              <a:t>Desired Outcomes</a:t>
            </a:r>
          </a:p>
        </p:txBody>
      </p:sp>
      <p:sp>
        <p:nvSpPr>
          <p:cNvPr id="3" name="Content Placeholder 2">
            <a:extLst>
              <a:ext uri="{FF2B5EF4-FFF2-40B4-BE49-F238E27FC236}">
                <a16:creationId xmlns:a16="http://schemas.microsoft.com/office/drawing/2014/main" id="{F7E80E2E-F5DF-4F2D-9377-6A5893982FF7}"/>
              </a:ext>
            </a:extLst>
          </p:cNvPr>
          <p:cNvSpPr>
            <a:spLocks noGrp="1"/>
          </p:cNvSpPr>
          <p:nvPr>
            <p:ph idx="1"/>
          </p:nvPr>
        </p:nvSpPr>
        <p:spPr/>
        <p:txBody>
          <a:bodyPr>
            <a:normAutofit/>
          </a:bodyPr>
          <a:lstStyle/>
          <a:p>
            <a:r>
              <a:rPr lang="en-US" dirty="0"/>
              <a:t>Develop a common theological and musical language for clergy and musicians</a:t>
            </a:r>
          </a:p>
          <a:p>
            <a:r>
              <a:rPr lang="en-US" dirty="0"/>
              <a:t>Acquire knowledge of the history and practice of church music</a:t>
            </a:r>
          </a:p>
          <a:p>
            <a:r>
              <a:rPr lang="en-US" dirty="0"/>
              <a:t>Understand and implement the integration of musical and spoken languages in worship</a:t>
            </a:r>
          </a:p>
          <a:p>
            <a:r>
              <a:rPr lang="en-US" dirty="0"/>
              <a:t>Apply learning in a concrete project so the congregation can learn concurrently</a:t>
            </a:r>
          </a:p>
          <a:p>
            <a:r>
              <a:rPr lang="en-US" dirty="0"/>
              <a:t>Discover new musical resources within the congregation for use in  worship</a:t>
            </a:r>
          </a:p>
        </p:txBody>
      </p:sp>
    </p:spTree>
    <p:extLst>
      <p:ext uri="{BB962C8B-B14F-4D97-AF65-F5344CB8AC3E}">
        <p14:creationId xmlns:p14="http://schemas.microsoft.com/office/powerpoint/2010/main" val="1490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1CDFB-6245-43F3-BE35-E9BBC936562A}"/>
              </a:ext>
            </a:extLst>
          </p:cNvPr>
          <p:cNvSpPr>
            <a:spLocks noGrp="1"/>
          </p:cNvSpPr>
          <p:nvPr>
            <p:ph type="title"/>
          </p:nvPr>
        </p:nvSpPr>
        <p:spPr/>
        <p:txBody>
          <a:bodyPr/>
          <a:lstStyle/>
          <a:p>
            <a:r>
              <a:rPr lang="en-US" dirty="0"/>
              <a:t>Today’s Teams</a:t>
            </a:r>
          </a:p>
        </p:txBody>
      </p:sp>
      <p:sp>
        <p:nvSpPr>
          <p:cNvPr id="3" name="Content Placeholder 2">
            <a:extLst>
              <a:ext uri="{FF2B5EF4-FFF2-40B4-BE49-F238E27FC236}">
                <a16:creationId xmlns:a16="http://schemas.microsoft.com/office/drawing/2014/main" id="{3208297C-E5B7-46AB-B7BB-3B86BAB0A3F5}"/>
              </a:ext>
            </a:extLst>
          </p:cNvPr>
          <p:cNvSpPr>
            <a:spLocks noGrp="1"/>
          </p:cNvSpPr>
          <p:nvPr>
            <p:ph idx="1"/>
          </p:nvPr>
        </p:nvSpPr>
        <p:spPr/>
        <p:txBody>
          <a:bodyPr>
            <a:normAutofit/>
          </a:bodyPr>
          <a:lstStyle/>
          <a:p>
            <a:r>
              <a:rPr lang="en-US" sz="2800" dirty="0"/>
              <a:t>Three teams from the 2018-2019 cohort: finished projects that continue to benefit their congregations.</a:t>
            </a:r>
          </a:p>
          <a:p>
            <a:r>
              <a:rPr lang="en-US" sz="2800" dirty="0"/>
              <a:t>Four teams from the 2020-2021 cohort:  only just begun!</a:t>
            </a:r>
          </a:p>
        </p:txBody>
      </p:sp>
    </p:spTree>
    <p:extLst>
      <p:ext uri="{BB962C8B-B14F-4D97-AF65-F5344CB8AC3E}">
        <p14:creationId xmlns:p14="http://schemas.microsoft.com/office/powerpoint/2010/main" val="160235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3F7A6-490B-4373-9004-A640024CA6C9}"/>
              </a:ext>
            </a:extLst>
          </p:cNvPr>
          <p:cNvSpPr>
            <a:spLocks noGrp="1"/>
          </p:cNvSpPr>
          <p:nvPr>
            <p:ph type="title"/>
          </p:nvPr>
        </p:nvSpPr>
        <p:spPr/>
        <p:txBody>
          <a:bodyPr/>
          <a:lstStyle/>
          <a:p>
            <a:r>
              <a:rPr lang="en-US" dirty="0"/>
              <a:t>2018-2019 Cohort</a:t>
            </a:r>
          </a:p>
        </p:txBody>
      </p:sp>
      <p:sp>
        <p:nvSpPr>
          <p:cNvPr id="3" name="Content Placeholder 2">
            <a:extLst>
              <a:ext uri="{FF2B5EF4-FFF2-40B4-BE49-F238E27FC236}">
                <a16:creationId xmlns:a16="http://schemas.microsoft.com/office/drawing/2014/main" id="{EC0D4514-B4E3-482A-91AB-D84C52DE3EA3}"/>
              </a:ext>
            </a:extLst>
          </p:cNvPr>
          <p:cNvSpPr>
            <a:spLocks noGrp="1"/>
          </p:cNvSpPr>
          <p:nvPr>
            <p:ph idx="1"/>
          </p:nvPr>
        </p:nvSpPr>
        <p:spPr/>
        <p:txBody>
          <a:bodyPr>
            <a:normAutofit/>
          </a:bodyPr>
          <a:lstStyle/>
          <a:p>
            <a:r>
              <a:rPr lang="en-US" sz="2400" dirty="0"/>
              <a:t>Rev. Dr. James </a:t>
            </a:r>
            <a:r>
              <a:rPr lang="en-US" sz="2400" dirty="0" err="1"/>
              <a:t>Haner</a:t>
            </a:r>
            <a:r>
              <a:rPr lang="en-US" sz="2400" dirty="0"/>
              <a:t> (clergy) and Dr. Sam </a:t>
            </a:r>
            <a:r>
              <a:rPr lang="en-US" sz="2400" dirty="0" err="1"/>
              <a:t>Eatherton</a:t>
            </a:r>
            <a:r>
              <a:rPr lang="en-US" sz="2400" dirty="0"/>
              <a:t> (musician), Zion Lutheran Church, Dallas, TX  (Dr. </a:t>
            </a:r>
            <a:r>
              <a:rPr lang="en-US" sz="2400" dirty="0" err="1"/>
              <a:t>Eatherton</a:t>
            </a:r>
            <a:r>
              <a:rPr lang="en-US" sz="2400" dirty="0"/>
              <a:t>, now in Sheboygan, WI)</a:t>
            </a:r>
          </a:p>
          <a:p>
            <a:r>
              <a:rPr lang="en-US" sz="2400" dirty="0"/>
              <a:t>Rev. Adam </a:t>
            </a:r>
            <a:r>
              <a:rPr lang="en-US" sz="2400" dirty="0" err="1"/>
              <a:t>Douthwaite</a:t>
            </a:r>
            <a:r>
              <a:rPr lang="en-US" sz="2400" dirty="0"/>
              <a:t> and Dr. Tim </a:t>
            </a:r>
            <a:r>
              <a:rPr lang="en-US" sz="2400" dirty="0" err="1"/>
              <a:t>Shewmaker</a:t>
            </a:r>
            <a:r>
              <a:rPr lang="en-US" sz="2400" dirty="0"/>
              <a:t>, Our Savior Lutheran Church, Dallas, TX </a:t>
            </a:r>
          </a:p>
          <a:p>
            <a:r>
              <a:rPr lang="en-US" sz="2400" dirty="0"/>
              <a:t>Rev. Lisa Flores Musser and Dr. Charlotte Kroeker, Saint Michael and All Angels Episcopal Church, Dallas, TX  (Rev, Musser, now at Trinity Episcopal in Greely, CO)</a:t>
            </a:r>
          </a:p>
        </p:txBody>
      </p:sp>
    </p:spTree>
    <p:extLst>
      <p:ext uri="{BB962C8B-B14F-4D97-AF65-F5344CB8AC3E}">
        <p14:creationId xmlns:p14="http://schemas.microsoft.com/office/powerpoint/2010/main" val="133503840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1206</TotalTime>
  <Words>552</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3</vt:lpstr>
      <vt:lpstr>Slice</vt:lpstr>
      <vt:lpstr>Musicians and Clergy Working Collaboratively</vt:lpstr>
      <vt:lpstr>The Church Music Institute</vt:lpstr>
      <vt:lpstr>PowerPoint Presentation</vt:lpstr>
      <vt:lpstr>Clergy/Musician Teams with a congregational representative</vt:lpstr>
      <vt:lpstr>Peter Marty, Editorial, Christian Century, February 2017</vt:lpstr>
      <vt:lpstr>The method</vt:lpstr>
      <vt:lpstr>Desired Outcomes</vt:lpstr>
      <vt:lpstr>Today’s Teams</vt:lpstr>
      <vt:lpstr>2018-2019 Cohort</vt:lpstr>
      <vt:lpstr>2020-2021 cohort</vt:lpstr>
      <vt:lpstr>Common characteristics</vt:lpstr>
      <vt:lpstr>Would you Like to participate?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Musicians and Clergy Working Collaboratively</dc:title>
  <dc:creator>Charlotte Kroeker</dc:creator>
  <cp:lastModifiedBy>Elizabeth George</cp:lastModifiedBy>
  <cp:revision>15</cp:revision>
  <dcterms:created xsi:type="dcterms:W3CDTF">2021-03-02T20:39:23Z</dcterms:created>
  <dcterms:modified xsi:type="dcterms:W3CDTF">2021-03-03T18:27:55Z</dcterms:modified>
</cp:coreProperties>
</file>